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8" r:id="rId3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5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4/23/2024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4/23/2024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86000" y="228600"/>
            <a:ext cx="55626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/>
            <a:r>
              <a:rPr lang="en-GB" sz="3600" b="1" dirty="0" smtClean="0">
                <a:blipFill>
                  <a:blip r:embed="rId2"/>
                  <a:tile tx="0" ty="0" sx="100000" sy="100000" flip="none" algn="tl"/>
                </a:blipFill>
                <a:latin typeface="Baskerville Old Face" pitchFamily="18" charset="0"/>
                <a:ea typeface="Times New Roman"/>
                <a:cs typeface="Times New Roman"/>
                <a:sym typeface="Times New Roman"/>
              </a:rPr>
              <a:t>Swami </a:t>
            </a:r>
            <a:r>
              <a:rPr lang="en-GB" sz="3600" b="1" dirty="0" err="1" smtClean="0">
                <a:blipFill>
                  <a:blip r:embed="rId2"/>
                  <a:tile tx="0" ty="0" sx="100000" sy="100000" flip="none" algn="tl"/>
                </a:blipFill>
                <a:latin typeface="Baskerville Old Face" pitchFamily="18" charset="0"/>
                <a:ea typeface="Times New Roman"/>
                <a:cs typeface="Times New Roman"/>
                <a:sym typeface="Times New Roman"/>
              </a:rPr>
              <a:t>Vivekanand</a:t>
            </a:r>
            <a:r>
              <a:rPr lang="en-GB" sz="3600" b="1" dirty="0" smtClean="0">
                <a:blipFill>
                  <a:blip r:embed="rId2"/>
                  <a:tile tx="0" ty="0" sx="100000" sy="100000" flip="none" algn="tl"/>
                </a:blipFill>
                <a:latin typeface="Baskerville Old Face" pitchFamily="18" charset="0"/>
                <a:ea typeface="Times New Roman"/>
                <a:cs typeface="Times New Roman"/>
                <a:sym typeface="Times New Roman"/>
              </a:rPr>
              <a:t> Govt. PG College </a:t>
            </a:r>
            <a:r>
              <a:rPr lang="en-GB" sz="3600" b="1" dirty="0" err="1" smtClean="0">
                <a:blipFill>
                  <a:blip r:embed="rId2"/>
                  <a:tile tx="0" ty="0" sx="100000" sy="100000" flip="none" algn="tl"/>
                </a:blipFill>
                <a:latin typeface="Baskerville Old Face" pitchFamily="18" charset="0"/>
                <a:ea typeface="Times New Roman"/>
                <a:cs typeface="Times New Roman"/>
                <a:sym typeface="Times New Roman"/>
              </a:rPr>
              <a:t>Harda</a:t>
            </a:r>
            <a:r>
              <a:rPr lang="en-GB" sz="3600" b="1" dirty="0" smtClean="0">
                <a:blipFill>
                  <a:blip r:embed="rId2"/>
                  <a:tile tx="0" ty="0" sx="100000" sy="100000" flip="none" algn="tl"/>
                </a:blipFill>
                <a:latin typeface="Baskerville Old Face" pitchFamily="18" charset="0"/>
                <a:ea typeface="Times New Roman"/>
                <a:cs typeface="Times New Roman"/>
                <a:sym typeface="Times New Roman"/>
              </a:rPr>
              <a:t> (M.P.)</a:t>
            </a:r>
          </a:p>
        </p:txBody>
      </p:sp>
      <p:pic>
        <p:nvPicPr>
          <p:cNvPr id="6" name="Google Shape;61;p13"/>
          <p:cNvPicPr preferRelativeResize="0"/>
          <p:nvPr/>
        </p:nvPicPr>
        <p:blipFill rotWithShape="1">
          <a:blip r:embed="rId3" cstate="print">
            <a:alphaModFix/>
          </a:blip>
          <a:srcRect l="9478" t="3053" r="7951"/>
          <a:stretch/>
        </p:blipFill>
        <p:spPr>
          <a:xfrm>
            <a:off x="1143000" y="228600"/>
            <a:ext cx="1066800" cy="10668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26" name="Picture 2" descr="F:\Yash\AQAR-IV 2022-23 dt 13.03.2024\AQAR Criterion IV 2022-23\MP Govt 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72400" y="0"/>
            <a:ext cx="1371600" cy="1371600"/>
          </a:xfrm>
          <a:prstGeom prst="rect">
            <a:avLst/>
          </a:prstGeom>
          <a:noFill/>
        </p:spPr>
      </p:pic>
      <p:sp>
        <p:nvSpPr>
          <p:cNvPr id="8" name="Up Ribbon 7"/>
          <p:cNvSpPr/>
          <p:nvPr/>
        </p:nvSpPr>
        <p:spPr>
          <a:xfrm>
            <a:off x="1600200" y="1752600"/>
            <a:ext cx="6934200" cy="838200"/>
          </a:xfrm>
          <a:prstGeom prst="ribbon2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blipFill>
                  <a:blip r:embed="rId5"/>
                  <a:tile tx="0" ty="0" sx="100000" sy="100000" flip="none" algn="tl"/>
                </a:blipFill>
                <a:latin typeface="Arial Black" pitchFamily="34" charset="0"/>
                <a:ea typeface="Times New Roman"/>
                <a:cs typeface="Times New Roman"/>
                <a:sym typeface="Times New Roman"/>
              </a:rPr>
              <a:t>AQAR 2022-23</a:t>
            </a:r>
          </a:p>
        </p:txBody>
      </p:sp>
      <p:sp>
        <p:nvSpPr>
          <p:cNvPr id="13" name="Bevel 12"/>
          <p:cNvSpPr/>
          <p:nvPr/>
        </p:nvSpPr>
        <p:spPr>
          <a:xfrm>
            <a:off x="1219200" y="2971800"/>
            <a:ext cx="7696200" cy="1752600"/>
          </a:xfrm>
          <a:prstGeom prst="bevel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latin typeface="Arial Black" pitchFamily="34" charset="0"/>
            </a:endParaRPr>
          </a:p>
          <a:p>
            <a:pPr algn="ctr"/>
            <a:endParaRPr lang="en-US" b="1" dirty="0" smtClean="0">
              <a:latin typeface="Arial Black" pitchFamily="34" charset="0"/>
            </a:endParaRPr>
          </a:p>
          <a:p>
            <a:pPr algn="ctr"/>
            <a:endParaRPr lang="en-US" sz="2400" b="1" dirty="0" smtClean="0">
              <a:latin typeface="Algerian" pitchFamily="82" charset="0"/>
            </a:endParaRPr>
          </a:p>
          <a:p>
            <a:pPr algn="ctr"/>
            <a:r>
              <a:rPr lang="en-US" sz="2400" b="1" dirty="0" smtClean="0">
                <a:latin typeface="Algerian" pitchFamily="82" charset="0"/>
              </a:rPr>
              <a:t>Criterion  </a:t>
            </a:r>
            <a:r>
              <a:rPr lang="en-US" sz="2400" b="1" dirty="0" smtClean="0">
                <a:latin typeface="Algerian" pitchFamily="82" charset="0"/>
              </a:rPr>
              <a:t>-3</a:t>
            </a:r>
          </a:p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Metrics: 3.3.3</a:t>
            </a:r>
            <a:endParaRPr lang="en-US" b="1" dirty="0" smtClean="0">
              <a:latin typeface="Arial Black" pitchFamily="34" charset="0"/>
            </a:endParaRPr>
          </a:p>
          <a:p>
            <a:pPr algn="ctr"/>
            <a:r>
              <a:rPr lang="en-US" b="1" dirty="0" smtClean="0">
                <a:latin typeface="Arial Black" pitchFamily="34" charset="0"/>
              </a:rPr>
              <a:t> </a:t>
            </a:r>
            <a:endParaRPr lang="en-US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600075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7.1.1 - Measures initiated by the Institution for the promotion of gender equity during the year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</a:t>
            </a: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474747"/>
                </a:solidFill>
                <a:effectLst/>
                <a:latin typeface="Arial" pitchFamily="34" charset="0"/>
                <a:cs typeface="Arial" pitchFamily="34" charset="0"/>
              </a:rPr>
              <a:t>Source</a:t>
            </a: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        </a:t>
            </a: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474747"/>
                </a:solidFill>
                <a:effectLst/>
                <a:latin typeface="Arial" pitchFamily="34" charset="0"/>
                <a:cs typeface="Arial" pitchFamily="34" charset="0"/>
              </a:rPr>
              <a:t>StylesFormat</a:t>
            </a: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600075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7.1.1 - Measures initiated by the Institution for the promotion of gender equity during the year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474747"/>
                </a:solidFill>
                <a:effectLst/>
                <a:latin typeface="Arial" pitchFamily="34" charset="0"/>
                <a:cs typeface="Arial" pitchFamily="34" charset="0"/>
              </a:rPr>
              <a:t>Source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        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rgbClr val="474747"/>
                </a:solidFill>
                <a:effectLst/>
                <a:latin typeface="Arial" pitchFamily="34" charset="0"/>
                <a:cs typeface="Arial" pitchFamily="34" charset="0"/>
              </a:rPr>
              <a:t>StylesFormat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0"/>
            <a:ext cx="65" cy="27699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52600" y="152400"/>
            <a:ext cx="64008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/>
            <a:r>
              <a:rPr lang="en-GB" sz="2400" b="1" dirty="0" smtClean="0">
                <a:blipFill>
                  <a:blip r:embed="rId2"/>
                  <a:tile tx="0" ty="0" sx="100000" sy="100000" flip="none" algn="tl"/>
                </a:blipFill>
                <a:latin typeface="Arial Black" pitchFamily="34" charset="0"/>
                <a:ea typeface="Times New Roman"/>
                <a:cs typeface="Times New Roman"/>
                <a:sym typeface="Times New Roman"/>
              </a:rPr>
              <a:t>Swami </a:t>
            </a:r>
            <a:r>
              <a:rPr lang="en-GB" sz="2400" b="1" dirty="0" err="1" smtClean="0">
                <a:blipFill>
                  <a:blip r:embed="rId2"/>
                  <a:tile tx="0" ty="0" sx="100000" sy="100000" flip="none" algn="tl"/>
                </a:blipFill>
                <a:latin typeface="Arial Black" pitchFamily="34" charset="0"/>
                <a:ea typeface="Times New Roman"/>
                <a:cs typeface="Times New Roman"/>
                <a:sym typeface="Times New Roman"/>
              </a:rPr>
              <a:t>Vivekanand</a:t>
            </a:r>
            <a:r>
              <a:rPr lang="en-GB" sz="2400" b="1" dirty="0" smtClean="0">
                <a:blipFill>
                  <a:blip r:embed="rId2"/>
                  <a:tile tx="0" ty="0" sx="100000" sy="100000" flip="none" algn="tl"/>
                </a:blipFill>
                <a:latin typeface="Arial Black" pitchFamily="34" charset="0"/>
                <a:ea typeface="Times New Roman"/>
                <a:cs typeface="Times New Roman"/>
                <a:sym typeface="Times New Roman"/>
              </a:rPr>
              <a:t> Govt. PG College </a:t>
            </a:r>
            <a:r>
              <a:rPr lang="en-GB" sz="2400" b="1" dirty="0" err="1" smtClean="0">
                <a:blipFill>
                  <a:blip r:embed="rId2"/>
                  <a:tile tx="0" ty="0" sx="100000" sy="100000" flip="none" algn="tl"/>
                </a:blipFill>
                <a:latin typeface="Arial Black" pitchFamily="34" charset="0"/>
                <a:ea typeface="Times New Roman"/>
                <a:cs typeface="Times New Roman"/>
                <a:sym typeface="Times New Roman"/>
              </a:rPr>
              <a:t>Harda</a:t>
            </a:r>
            <a:r>
              <a:rPr lang="en-GB" sz="2400" b="1" dirty="0" smtClean="0">
                <a:blipFill>
                  <a:blip r:embed="rId2"/>
                  <a:tile tx="0" ty="0" sx="100000" sy="100000" flip="none" algn="tl"/>
                </a:blipFill>
                <a:latin typeface="Arial Black" pitchFamily="34" charset="0"/>
                <a:ea typeface="Times New Roman"/>
                <a:cs typeface="Times New Roman"/>
                <a:sym typeface="Times New Roman"/>
              </a:rPr>
              <a:t> (M.P.)</a:t>
            </a:r>
          </a:p>
        </p:txBody>
      </p:sp>
      <p:pic>
        <p:nvPicPr>
          <p:cNvPr id="6" name="Google Shape;61;p13"/>
          <p:cNvPicPr preferRelativeResize="0"/>
          <p:nvPr/>
        </p:nvPicPr>
        <p:blipFill rotWithShape="1">
          <a:blip r:embed="rId3" cstate="print">
            <a:alphaModFix/>
          </a:blip>
          <a:srcRect l="9478" t="3053" r="7951"/>
          <a:stretch/>
        </p:blipFill>
        <p:spPr>
          <a:xfrm>
            <a:off x="1066800" y="152400"/>
            <a:ext cx="762000" cy="6858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26" name="Picture 2" descr="F:\Yash\AQAR-IV 2022-23 dt 13.03.2024\AQAR Criterion IV 2022-23\MP Govt 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77200" y="0"/>
            <a:ext cx="1066800" cy="914400"/>
          </a:xfrm>
          <a:prstGeom prst="rect">
            <a:avLst/>
          </a:prstGeom>
          <a:noFill/>
        </p:spPr>
      </p:pic>
      <p:sp>
        <p:nvSpPr>
          <p:cNvPr id="13" name="Bevel 12"/>
          <p:cNvSpPr/>
          <p:nvPr/>
        </p:nvSpPr>
        <p:spPr>
          <a:xfrm>
            <a:off x="2438400" y="1143000"/>
            <a:ext cx="6096000" cy="1371600"/>
          </a:xfrm>
          <a:prstGeom prst="bevel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AQAR  2022-23</a:t>
            </a:r>
          </a:p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Criterion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3.3.3. and 3.3.2.1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3657600" y="5638800"/>
            <a:ext cx="2209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0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ea typeface="Times New Roman"/>
              <a:cs typeface="Times New Roman" pitchFamily="18" charset="0"/>
              <a:sym typeface="Times New Roman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295400" y="2590800"/>
          <a:ext cx="7391400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6606"/>
                <a:gridCol w="5226242"/>
                <a:gridCol w="1418552"/>
              </a:tblGrid>
              <a:tr h="123825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S. No.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Name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of Supporting Documents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Page  No.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382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en-US" sz="16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3.3.2.1 - Total number of books and chapters in edited volumes/books published and papers in national/ international conference proceedings year wise during year 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1-50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698</TotalTime>
  <Words>106</Words>
  <Application>Microsoft Office PowerPoint</Application>
  <PresentationFormat>On-screen Show (4:3)</PresentationFormat>
  <Paragraphs>21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Solstice</vt:lpstr>
      <vt:lpstr>Slide 1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 ThinkCenter</dc:creator>
  <cp:lastModifiedBy>c plus</cp:lastModifiedBy>
  <cp:revision>91</cp:revision>
  <dcterms:created xsi:type="dcterms:W3CDTF">2006-08-16T00:00:00Z</dcterms:created>
  <dcterms:modified xsi:type="dcterms:W3CDTF">2024-04-23T10:43:19Z</dcterms:modified>
</cp:coreProperties>
</file>